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How" userId="dd2dc058acdde3f6" providerId="LiveId" clId="{55C6D4F0-F36F-470F-8B21-0A51FFE43267}"/>
    <pc:docChg chg="modSld">
      <pc:chgData name="Lynn How" userId="dd2dc058acdde3f6" providerId="LiveId" clId="{55C6D4F0-F36F-470F-8B21-0A51FFE43267}" dt="2022-11-17T16:32:52.513" v="148" actId="12269"/>
      <pc:docMkLst>
        <pc:docMk/>
      </pc:docMkLst>
      <pc:sldChg chg="modSp">
        <pc:chgData name="Lynn How" userId="dd2dc058acdde3f6" providerId="LiveId" clId="{55C6D4F0-F36F-470F-8B21-0A51FFE43267}" dt="2022-11-17T16:32:52.513" v="148" actId="12269"/>
        <pc:sldMkLst>
          <pc:docMk/>
          <pc:sldMk cId="1026899180" sldId="256"/>
        </pc:sldMkLst>
        <pc:graphicFrameChg chg="mod">
          <ac:chgData name="Lynn How" userId="dd2dc058acdde3f6" providerId="LiveId" clId="{55C6D4F0-F36F-470F-8B21-0A51FFE43267}" dt="2022-11-17T16:32:52.513" v="148" actId="12269"/>
          <ac:graphicFrameMkLst>
            <pc:docMk/>
            <pc:sldMk cId="1026899180" sldId="256"/>
            <ac:graphicFrameMk id="7" creationId="{00000000-0000-0000-0000-00000000000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1755C-E6A7-49B0-866A-F427B7F4CDA9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</dgm:pt>
    <dgm:pt modelId="{188B6CA7-2340-4E8B-B30D-301266523F58}">
      <dgm:prSet phldrT="[Text]" custT="1"/>
      <dgm:spPr/>
      <dgm:t>
        <a:bodyPr/>
        <a:lstStyle/>
        <a:p>
          <a:r>
            <a:rPr lang="en-US" sz="1200" dirty="0"/>
            <a:t>- Children to have a One Page Profile.</a:t>
          </a:r>
        </a:p>
        <a:p>
          <a:r>
            <a:rPr lang="en-US" sz="1200" dirty="0"/>
            <a:t>- Taught in class by teacher and LSA with little / no specific SEND intervention. </a:t>
          </a:r>
        </a:p>
        <a:p>
          <a:r>
            <a:rPr lang="en-US" sz="1200" dirty="0"/>
            <a:t>- Scaffolding as part of high quality teaching expectations.</a:t>
          </a:r>
        </a:p>
        <a:p>
          <a:r>
            <a:rPr lang="en-US" sz="1200" dirty="0"/>
            <a:t>NEXT STEP: Class teacher concern form, SENCO involvement</a:t>
          </a:r>
          <a:r>
            <a:rPr lang="en-US" sz="1400" dirty="0"/>
            <a:t>.</a:t>
          </a:r>
        </a:p>
      </dgm:t>
    </dgm:pt>
    <dgm:pt modelId="{B22E5C02-ACA0-482F-80F5-91CE2D7B5758}" type="parTrans" cxnId="{85F8E385-2638-40CB-94C1-BA2FE63A9FC9}">
      <dgm:prSet/>
      <dgm:spPr/>
      <dgm:t>
        <a:bodyPr/>
        <a:lstStyle/>
        <a:p>
          <a:endParaRPr lang="en-US"/>
        </a:p>
      </dgm:t>
    </dgm:pt>
    <dgm:pt modelId="{337A370C-9B54-417D-8B54-EC6B1F8FF177}" type="sibTrans" cxnId="{85F8E385-2638-40CB-94C1-BA2FE63A9FC9}">
      <dgm:prSet/>
      <dgm:spPr/>
      <dgm:t>
        <a:bodyPr/>
        <a:lstStyle/>
        <a:p>
          <a:endParaRPr lang="en-US"/>
        </a:p>
      </dgm:t>
    </dgm:pt>
    <dgm:pt modelId="{DBFF0478-C8F4-4886-B2A4-BDB42B3BD962}">
      <dgm:prSet phldrT="[Text]" custT="1"/>
      <dgm:spPr/>
      <dgm:t>
        <a:bodyPr/>
        <a:lstStyle/>
        <a:p>
          <a:endParaRPr lang="en-US" sz="1200" dirty="0"/>
        </a:p>
        <a:p>
          <a:r>
            <a:rPr lang="en-US" sz="1200" dirty="0"/>
            <a:t>- One Page Profile (OPP) reviewed.</a:t>
          </a:r>
        </a:p>
        <a:p>
          <a:r>
            <a:rPr lang="en-US" sz="1200" dirty="0"/>
            <a:t>- Extra provision such as small group work is identified (with provision map).</a:t>
          </a:r>
        </a:p>
        <a:p>
          <a:r>
            <a:rPr lang="en-US" sz="1200" dirty="0"/>
            <a:t>- Informal discussions with class teacher.</a:t>
          </a:r>
        </a:p>
        <a:p>
          <a:r>
            <a:rPr lang="en-US" sz="1200" dirty="0"/>
            <a:t>NEXT STEP: Further assessments within school and possible request for specialist teacher support</a:t>
          </a:r>
          <a:r>
            <a:rPr lang="en-US" sz="900" dirty="0"/>
            <a:t>.</a:t>
          </a:r>
        </a:p>
        <a:p>
          <a:endParaRPr lang="en-US" sz="1000" dirty="0"/>
        </a:p>
      </dgm:t>
    </dgm:pt>
    <dgm:pt modelId="{C049711F-797C-4F8F-83F6-0D73D4EE2609}" type="parTrans" cxnId="{59167C14-7FDD-4002-92B8-F5CD25F7F71B}">
      <dgm:prSet/>
      <dgm:spPr/>
      <dgm:t>
        <a:bodyPr/>
        <a:lstStyle/>
        <a:p>
          <a:endParaRPr lang="en-US"/>
        </a:p>
      </dgm:t>
    </dgm:pt>
    <dgm:pt modelId="{6738A33F-155C-4FFD-AA91-E168F3DC5FEA}" type="sibTrans" cxnId="{59167C14-7FDD-4002-92B8-F5CD25F7F71B}">
      <dgm:prSet/>
      <dgm:spPr/>
      <dgm:t>
        <a:bodyPr/>
        <a:lstStyle/>
        <a:p>
          <a:endParaRPr lang="en-US"/>
        </a:p>
      </dgm:t>
    </dgm:pt>
    <dgm:pt modelId="{29D1EBC4-2E6C-4B15-AF59-40C348A3E9A1}">
      <dgm:prSet phldrT="[Text]" custT="1"/>
      <dgm:spPr/>
      <dgm:t>
        <a:bodyPr/>
        <a:lstStyle/>
        <a:p>
          <a:r>
            <a:rPr lang="en-US" sz="1200" dirty="0"/>
            <a:t>- External agencies or LA representative provides recommendations. </a:t>
          </a:r>
        </a:p>
        <a:p>
          <a:r>
            <a:rPr lang="en-US" sz="1200" dirty="0"/>
            <a:t>- Recommendations implemented in school.</a:t>
          </a:r>
        </a:p>
        <a:p>
          <a:r>
            <a:rPr lang="en-US" sz="1200" dirty="0"/>
            <a:t>- One plan produced after discussion with parents and students.</a:t>
          </a:r>
        </a:p>
        <a:p>
          <a:r>
            <a:rPr lang="en-US" sz="1200" dirty="0"/>
            <a:t>NEXT STEP: Further external specialist advice. Possible application for EHCP </a:t>
          </a:r>
        </a:p>
        <a:p>
          <a:r>
            <a:rPr lang="en-US" sz="1200" dirty="0"/>
            <a:t>(Education, Health and Care Plan).</a:t>
          </a:r>
        </a:p>
      </dgm:t>
    </dgm:pt>
    <dgm:pt modelId="{91A93EA6-874E-4ADA-B680-93E0F8B09445}" type="parTrans" cxnId="{501F1DB0-53D4-4F26-A01C-1D7E8A0F70D1}">
      <dgm:prSet/>
      <dgm:spPr/>
      <dgm:t>
        <a:bodyPr/>
        <a:lstStyle/>
        <a:p>
          <a:endParaRPr lang="en-US"/>
        </a:p>
      </dgm:t>
    </dgm:pt>
    <dgm:pt modelId="{02CA76F6-2927-4C9F-A6A9-9B90A82DB8B3}" type="sibTrans" cxnId="{501F1DB0-53D4-4F26-A01C-1D7E8A0F70D1}">
      <dgm:prSet/>
      <dgm:spPr/>
      <dgm:t>
        <a:bodyPr/>
        <a:lstStyle/>
        <a:p>
          <a:endParaRPr lang="en-US"/>
        </a:p>
      </dgm:t>
    </dgm:pt>
    <dgm:pt modelId="{BC35D8EE-A85F-4B02-8BE5-E763DFF93331}">
      <dgm:prSet phldrT="[Text]" custT="1"/>
      <dgm:spPr/>
      <dgm:t>
        <a:bodyPr/>
        <a:lstStyle/>
        <a:p>
          <a:endParaRPr lang="en-US" sz="1200" dirty="0"/>
        </a:p>
        <a:p>
          <a:r>
            <a:rPr lang="en-US" sz="1200" dirty="0"/>
            <a:t>-  EHCP (Education, Health and Care Plan) granted. </a:t>
          </a:r>
        </a:p>
        <a:p>
          <a:r>
            <a:rPr lang="en-US" sz="1200" dirty="0"/>
            <a:t>- School implements recommendations.</a:t>
          </a:r>
        </a:p>
        <a:p>
          <a:r>
            <a:rPr lang="en-US" sz="1200" dirty="0"/>
            <a:t>- Annual review to review provision and yearly targets.</a:t>
          </a:r>
        </a:p>
        <a:p>
          <a:r>
            <a:rPr lang="en-US" sz="1200" dirty="0"/>
            <a:t>NEXT STEP: Further external advice, possible amendments to EHCP</a:t>
          </a:r>
          <a:r>
            <a:rPr lang="en-US" sz="1000" dirty="0"/>
            <a:t>. </a:t>
          </a:r>
        </a:p>
        <a:p>
          <a:endParaRPr lang="en-US" sz="1000" dirty="0"/>
        </a:p>
      </dgm:t>
    </dgm:pt>
    <dgm:pt modelId="{83C1AC15-FE04-4E1F-BA7B-A2C3938CB9C5}" type="parTrans" cxnId="{CA842017-5488-4F26-A886-EFEA6A8B2006}">
      <dgm:prSet/>
      <dgm:spPr/>
      <dgm:t>
        <a:bodyPr/>
        <a:lstStyle/>
        <a:p>
          <a:endParaRPr lang="en-US"/>
        </a:p>
      </dgm:t>
    </dgm:pt>
    <dgm:pt modelId="{414DEF1E-FFEF-4047-8004-E27B15D26407}" type="sibTrans" cxnId="{CA842017-5488-4F26-A886-EFEA6A8B2006}">
      <dgm:prSet/>
      <dgm:spPr/>
      <dgm:t>
        <a:bodyPr/>
        <a:lstStyle/>
        <a:p>
          <a:endParaRPr lang="en-US"/>
        </a:p>
      </dgm:t>
    </dgm:pt>
    <dgm:pt modelId="{B46707E8-74CA-4016-AE92-0EAF2D11CD65}" type="pres">
      <dgm:prSet presAssocID="{6101755C-E6A7-49B0-866A-F427B7F4CDA9}" presName="linearFlow" presStyleCnt="0">
        <dgm:presLayoutVars>
          <dgm:dir/>
          <dgm:resizeHandles val="exact"/>
        </dgm:presLayoutVars>
      </dgm:prSet>
      <dgm:spPr/>
    </dgm:pt>
    <dgm:pt modelId="{D821E589-E4A2-4F33-A1F7-09347578509A}" type="pres">
      <dgm:prSet presAssocID="{188B6CA7-2340-4E8B-B30D-301266523F58}" presName="composite" presStyleCnt="0"/>
      <dgm:spPr/>
    </dgm:pt>
    <dgm:pt modelId="{D2CDE63F-C394-49EA-8B51-25BE1AC5FA18}" type="pres">
      <dgm:prSet presAssocID="{188B6CA7-2340-4E8B-B30D-301266523F58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23FF791-B1E6-4213-B3A9-52F8C78E8EEF}" type="pres">
      <dgm:prSet presAssocID="{188B6CA7-2340-4E8B-B30D-301266523F58}" presName="txShp" presStyleLbl="node1" presStyleIdx="0" presStyleCnt="4" custScaleY="120970">
        <dgm:presLayoutVars>
          <dgm:bulletEnabled val="1"/>
        </dgm:presLayoutVars>
      </dgm:prSet>
      <dgm:spPr/>
    </dgm:pt>
    <dgm:pt modelId="{D58E3CFE-886B-440E-821F-D820F303AFA2}" type="pres">
      <dgm:prSet presAssocID="{337A370C-9B54-417D-8B54-EC6B1F8FF177}" presName="spacing" presStyleCnt="0"/>
      <dgm:spPr/>
    </dgm:pt>
    <dgm:pt modelId="{A8C6C81D-E357-4846-BBBF-2E884BC611A4}" type="pres">
      <dgm:prSet presAssocID="{DBFF0478-C8F4-4886-B2A4-BDB42B3BD962}" presName="composite" presStyleCnt="0"/>
      <dgm:spPr/>
    </dgm:pt>
    <dgm:pt modelId="{215EB21E-61C3-4820-9E64-1EFC833FA04A}" type="pres">
      <dgm:prSet presAssocID="{DBFF0478-C8F4-4886-B2A4-BDB42B3BD962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85B771-F0B0-40DC-A82D-3CD0C3061DBC}" type="pres">
      <dgm:prSet presAssocID="{DBFF0478-C8F4-4886-B2A4-BDB42B3BD962}" presName="txShp" presStyleLbl="node1" presStyleIdx="1" presStyleCnt="4" custScaleY="128761">
        <dgm:presLayoutVars>
          <dgm:bulletEnabled val="1"/>
        </dgm:presLayoutVars>
      </dgm:prSet>
      <dgm:spPr/>
    </dgm:pt>
    <dgm:pt modelId="{D5A794C5-F93A-4ABF-A472-868E6E323A8F}" type="pres">
      <dgm:prSet presAssocID="{6738A33F-155C-4FFD-AA91-E168F3DC5FEA}" presName="spacing" presStyleCnt="0"/>
      <dgm:spPr/>
    </dgm:pt>
    <dgm:pt modelId="{5F0765E8-E36A-4376-92B8-1EC079C60949}" type="pres">
      <dgm:prSet presAssocID="{29D1EBC4-2E6C-4B15-AF59-40C348A3E9A1}" presName="composite" presStyleCnt="0"/>
      <dgm:spPr/>
    </dgm:pt>
    <dgm:pt modelId="{59E40F53-710E-46B4-B9A7-44469A2F8343}" type="pres">
      <dgm:prSet presAssocID="{29D1EBC4-2E6C-4B15-AF59-40C348A3E9A1}" presName="imgShp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3672121-ED54-4E6D-9558-357A07F00741}" type="pres">
      <dgm:prSet presAssocID="{29D1EBC4-2E6C-4B15-AF59-40C348A3E9A1}" presName="txShp" presStyleLbl="node1" presStyleIdx="2" presStyleCnt="4" custScaleY="124003">
        <dgm:presLayoutVars>
          <dgm:bulletEnabled val="1"/>
        </dgm:presLayoutVars>
      </dgm:prSet>
      <dgm:spPr/>
    </dgm:pt>
    <dgm:pt modelId="{BA4B21FA-DD64-4F97-9D83-6A28DB8E6BC5}" type="pres">
      <dgm:prSet presAssocID="{02CA76F6-2927-4C9F-A6A9-9B90A82DB8B3}" presName="spacing" presStyleCnt="0"/>
      <dgm:spPr/>
    </dgm:pt>
    <dgm:pt modelId="{DB209E17-1C74-4483-97B3-5AC3CB549CAB}" type="pres">
      <dgm:prSet presAssocID="{BC35D8EE-A85F-4B02-8BE5-E763DFF93331}" presName="composite" presStyleCnt="0"/>
      <dgm:spPr/>
    </dgm:pt>
    <dgm:pt modelId="{26454225-E5C8-4729-9DC6-6600CD25FC81}" type="pres">
      <dgm:prSet presAssocID="{BC35D8EE-A85F-4B02-8BE5-E763DFF93331}" presName="imgShp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573D388-17BC-40BA-8F00-8CBAC2D02685}" type="pres">
      <dgm:prSet presAssocID="{BC35D8EE-A85F-4B02-8BE5-E763DFF93331}" presName="txShp" presStyleLbl="node1" presStyleIdx="3" presStyleCnt="4" custScaleY="130746">
        <dgm:presLayoutVars>
          <dgm:bulletEnabled val="1"/>
        </dgm:presLayoutVars>
      </dgm:prSet>
      <dgm:spPr/>
    </dgm:pt>
  </dgm:ptLst>
  <dgm:cxnLst>
    <dgm:cxn modelId="{4218900B-1437-46DC-AE02-400B8A498DA6}" type="presOf" srcId="{6101755C-E6A7-49B0-866A-F427B7F4CDA9}" destId="{B46707E8-74CA-4016-AE92-0EAF2D11CD65}" srcOrd="0" destOrd="0" presId="urn:microsoft.com/office/officeart/2005/8/layout/vList3"/>
    <dgm:cxn modelId="{59167C14-7FDD-4002-92B8-F5CD25F7F71B}" srcId="{6101755C-E6A7-49B0-866A-F427B7F4CDA9}" destId="{DBFF0478-C8F4-4886-B2A4-BDB42B3BD962}" srcOrd="1" destOrd="0" parTransId="{C049711F-797C-4F8F-83F6-0D73D4EE2609}" sibTransId="{6738A33F-155C-4FFD-AA91-E168F3DC5FEA}"/>
    <dgm:cxn modelId="{CA842017-5488-4F26-A886-EFEA6A8B2006}" srcId="{6101755C-E6A7-49B0-866A-F427B7F4CDA9}" destId="{BC35D8EE-A85F-4B02-8BE5-E763DFF93331}" srcOrd="3" destOrd="0" parTransId="{83C1AC15-FE04-4E1F-BA7B-A2C3938CB9C5}" sibTransId="{414DEF1E-FFEF-4047-8004-E27B15D26407}"/>
    <dgm:cxn modelId="{3BC8704F-F17B-492C-A742-3933303EC7DC}" type="presOf" srcId="{188B6CA7-2340-4E8B-B30D-301266523F58}" destId="{B23FF791-B1E6-4213-B3A9-52F8C78E8EEF}" srcOrd="0" destOrd="0" presId="urn:microsoft.com/office/officeart/2005/8/layout/vList3"/>
    <dgm:cxn modelId="{85F8E385-2638-40CB-94C1-BA2FE63A9FC9}" srcId="{6101755C-E6A7-49B0-866A-F427B7F4CDA9}" destId="{188B6CA7-2340-4E8B-B30D-301266523F58}" srcOrd="0" destOrd="0" parTransId="{B22E5C02-ACA0-482F-80F5-91CE2D7B5758}" sibTransId="{337A370C-9B54-417D-8B54-EC6B1F8FF177}"/>
    <dgm:cxn modelId="{35A36887-9B35-45E6-9192-944876AB8461}" type="presOf" srcId="{BC35D8EE-A85F-4B02-8BE5-E763DFF93331}" destId="{9573D388-17BC-40BA-8F00-8CBAC2D02685}" srcOrd="0" destOrd="0" presId="urn:microsoft.com/office/officeart/2005/8/layout/vList3"/>
    <dgm:cxn modelId="{501F1DB0-53D4-4F26-A01C-1D7E8A0F70D1}" srcId="{6101755C-E6A7-49B0-866A-F427B7F4CDA9}" destId="{29D1EBC4-2E6C-4B15-AF59-40C348A3E9A1}" srcOrd="2" destOrd="0" parTransId="{91A93EA6-874E-4ADA-B680-93E0F8B09445}" sibTransId="{02CA76F6-2927-4C9F-A6A9-9B90A82DB8B3}"/>
    <dgm:cxn modelId="{88A765B7-0905-4819-888A-53F33442D205}" type="presOf" srcId="{29D1EBC4-2E6C-4B15-AF59-40C348A3E9A1}" destId="{B3672121-ED54-4E6D-9558-357A07F00741}" srcOrd="0" destOrd="0" presId="urn:microsoft.com/office/officeart/2005/8/layout/vList3"/>
    <dgm:cxn modelId="{C42DA2CD-45B5-471A-89CC-906A0A7E3F1A}" type="presOf" srcId="{DBFF0478-C8F4-4886-B2A4-BDB42B3BD962}" destId="{E985B771-F0B0-40DC-A82D-3CD0C3061DBC}" srcOrd="0" destOrd="0" presId="urn:microsoft.com/office/officeart/2005/8/layout/vList3"/>
    <dgm:cxn modelId="{CB33EE70-99B9-4888-AE02-E0104BB40A1F}" type="presParOf" srcId="{B46707E8-74CA-4016-AE92-0EAF2D11CD65}" destId="{D821E589-E4A2-4F33-A1F7-09347578509A}" srcOrd="0" destOrd="0" presId="urn:microsoft.com/office/officeart/2005/8/layout/vList3"/>
    <dgm:cxn modelId="{E48659F6-9738-4E72-8DFB-7559EC090D12}" type="presParOf" srcId="{D821E589-E4A2-4F33-A1F7-09347578509A}" destId="{D2CDE63F-C394-49EA-8B51-25BE1AC5FA18}" srcOrd="0" destOrd="0" presId="urn:microsoft.com/office/officeart/2005/8/layout/vList3"/>
    <dgm:cxn modelId="{665EAFA3-F4DB-42D5-94BD-540F5BC969DF}" type="presParOf" srcId="{D821E589-E4A2-4F33-A1F7-09347578509A}" destId="{B23FF791-B1E6-4213-B3A9-52F8C78E8EEF}" srcOrd="1" destOrd="0" presId="urn:microsoft.com/office/officeart/2005/8/layout/vList3"/>
    <dgm:cxn modelId="{7CF5926D-90F7-4C6A-BF3B-2A67B266771E}" type="presParOf" srcId="{B46707E8-74CA-4016-AE92-0EAF2D11CD65}" destId="{D58E3CFE-886B-440E-821F-D820F303AFA2}" srcOrd="1" destOrd="0" presId="urn:microsoft.com/office/officeart/2005/8/layout/vList3"/>
    <dgm:cxn modelId="{DCCEFA34-4CC8-4BFA-9102-D9504321A85D}" type="presParOf" srcId="{B46707E8-74CA-4016-AE92-0EAF2D11CD65}" destId="{A8C6C81D-E357-4846-BBBF-2E884BC611A4}" srcOrd="2" destOrd="0" presId="urn:microsoft.com/office/officeart/2005/8/layout/vList3"/>
    <dgm:cxn modelId="{7A43E566-3A94-4063-AFD6-ECC9262E01EC}" type="presParOf" srcId="{A8C6C81D-E357-4846-BBBF-2E884BC611A4}" destId="{215EB21E-61C3-4820-9E64-1EFC833FA04A}" srcOrd="0" destOrd="0" presId="urn:microsoft.com/office/officeart/2005/8/layout/vList3"/>
    <dgm:cxn modelId="{5D16EEFE-EF41-4AD7-A018-C92A5AC2F3CB}" type="presParOf" srcId="{A8C6C81D-E357-4846-BBBF-2E884BC611A4}" destId="{E985B771-F0B0-40DC-A82D-3CD0C3061DBC}" srcOrd="1" destOrd="0" presId="urn:microsoft.com/office/officeart/2005/8/layout/vList3"/>
    <dgm:cxn modelId="{23220F4F-5E70-4B68-88E0-CD7D5DF20379}" type="presParOf" srcId="{B46707E8-74CA-4016-AE92-0EAF2D11CD65}" destId="{D5A794C5-F93A-4ABF-A472-868E6E323A8F}" srcOrd="3" destOrd="0" presId="urn:microsoft.com/office/officeart/2005/8/layout/vList3"/>
    <dgm:cxn modelId="{8CABD978-76F4-4152-A054-D74406079800}" type="presParOf" srcId="{B46707E8-74CA-4016-AE92-0EAF2D11CD65}" destId="{5F0765E8-E36A-4376-92B8-1EC079C60949}" srcOrd="4" destOrd="0" presId="urn:microsoft.com/office/officeart/2005/8/layout/vList3"/>
    <dgm:cxn modelId="{4AAE3068-ECF4-4221-97A3-AB9F9084FD5C}" type="presParOf" srcId="{5F0765E8-E36A-4376-92B8-1EC079C60949}" destId="{59E40F53-710E-46B4-B9A7-44469A2F8343}" srcOrd="0" destOrd="0" presId="urn:microsoft.com/office/officeart/2005/8/layout/vList3"/>
    <dgm:cxn modelId="{03443F4C-7937-4DC1-8F73-18AC490C3EE4}" type="presParOf" srcId="{5F0765E8-E36A-4376-92B8-1EC079C60949}" destId="{B3672121-ED54-4E6D-9558-357A07F00741}" srcOrd="1" destOrd="0" presId="urn:microsoft.com/office/officeart/2005/8/layout/vList3"/>
    <dgm:cxn modelId="{F955D5F1-9ABB-4E2B-A3D0-79A210BF894B}" type="presParOf" srcId="{B46707E8-74CA-4016-AE92-0EAF2D11CD65}" destId="{BA4B21FA-DD64-4F97-9D83-6A28DB8E6BC5}" srcOrd="5" destOrd="0" presId="urn:microsoft.com/office/officeart/2005/8/layout/vList3"/>
    <dgm:cxn modelId="{B3177317-A85C-481F-BFE4-68AD3EC4CC07}" type="presParOf" srcId="{B46707E8-74CA-4016-AE92-0EAF2D11CD65}" destId="{DB209E17-1C74-4483-97B3-5AC3CB549CAB}" srcOrd="6" destOrd="0" presId="urn:microsoft.com/office/officeart/2005/8/layout/vList3"/>
    <dgm:cxn modelId="{4A412966-18E5-4C4B-9D78-DA76F014BE1B}" type="presParOf" srcId="{DB209E17-1C74-4483-97B3-5AC3CB549CAB}" destId="{26454225-E5C8-4729-9DC6-6600CD25FC81}" srcOrd="0" destOrd="0" presId="urn:microsoft.com/office/officeart/2005/8/layout/vList3"/>
    <dgm:cxn modelId="{C1F6D5D1-BCC1-4716-B2A3-764BE3BB0EF8}" type="presParOf" srcId="{DB209E17-1C74-4483-97B3-5AC3CB549CAB}" destId="{9573D388-17BC-40BA-8F00-8CBAC2D026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FF791-B1E6-4213-B3A9-52F8C78E8EEF}">
      <dsp:nvSpPr>
        <dsp:cNvPr id="0" name=""/>
        <dsp:cNvSpPr/>
      </dsp:nvSpPr>
      <dsp:spPr>
        <a:xfrm rot="10800000">
          <a:off x="2087797" y="1439"/>
          <a:ext cx="7425897" cy="105178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40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Children to have a One Page Profile.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Taught in class by teacher and LSA with little / no specific SEND intervention.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Scaffolding as part of high quality teaching expectations.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NEXT STEP: Class teacher concern form, SENCO involvement</a:t>
          </a:r>
          <a:r>
            <a:rPr lang="en-US" sz="1400" kern="1200" dirty="0"/>
            <a:t>.</a:t>
          </a:r>
        </a:p>
      </dsp:txBody>
      <dsp:txXfrm rot="10800000">
        <a:off x="2350743" y="1439"/>
        <a:ext cx="7162951" cy="1051784"/>
      </dsp:txXfrm>
    </dsp:sp>
    <dsp:sp modelId="{D2CDE63F-C394-49EA-8B51-25BE1AC5FA18}">
      <dsp:nvSpPr>
        <dsp:cNvPr id="0" name=""/>
        <dsp:cNvSpPr/>
      </dsp:nvSpPr>
      <dsp:spPr>
        <a:xfrm>
          <a:off x="1653068" y="92601"/>
          <a:ext cx="869458" cy="86945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85B771-F0B0-40DC-A82D-3CD0C3061DBC}">
      <dsp:nvSpPr>
        <dsp:cNvPr id="0" name=""/>
        <dsp:cNvSpPr/>
      </dsp:nvSpPr>
      <dsp:spPr>
        <a:xfrm rot="10800000">
          <a:off x="2087797" y="1312763"/>
          <a:ext cx="7425897" cy="1119524"/>
        </a:xfrm>
        <a:prstGeom prst="homePlat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40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One Page Profile (OPP) reviewed.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Extra provision such as small group work is identified (with provision map).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Informal discussions with class teacher.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NEXT STEP: Further assessments within school and possible request for specialist teacher support</a:t>
          </a:r>
          <a:r>
            <a:rPr lang="en-US" sz="900" kern="1200" dirty="0"/>
            <a:t>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10800000">
        <a:off x="2367678" y="1312763"/>
        <a:ext cx="7146016" cy="1119524"/>
      </dsp:txXfrm>
    </dsp:sp>
    <dsp:sp modelId="{215EB21E-61C3-4820-9E64-1EFC833FA04A}">
      <dsp:nvSpPr>
        <dsp:cNvPr id="0" name=""/>
        <dsp:cNvSpPr/>
      </dsp:nvSpPr>
      <dsp:spPr>
        <a:xfrm>
          <a:off x="1653068" y="1437796"/>
          <a:ext cx="869458" cy="8694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672121-ED54-4E6D-9558-357A07F00741}">
      <dsp:nvSpPr>
        <dsp:cNvPr id="0" name=""/>
        <dsp:cNvSpPr/>
      </dsp:nvSpPr>
      <dsp:spPr>
        <a:xfrm rot="10800000">
          <a:off x="2087797" y="2691827"/>
          <a:ext cx="7425897" cy="1078155"/>
        </a:xfrm>
        <a:prstGeom prst="homePlat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40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External agencies or LA representative provides recommendations.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Recommendations implemented in school.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One plan produced after discussion with parents and students.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NEXT STEP: Further external specialist advice. Possible application for EHCP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(Education, Health and Care Plan).</a:t>
          </a:r>
        </a:p>
      </dsp:txBody>
      <dsp:txXfrm rot="10800000">
        <a:off x="2357336" y="2691827"/>
        <a:ext cx="7156358" cy="1078155"/>
      </dsp:txXfrm>
    </dsp:sp>
    <dsp:sp modelId="{59E40F53-710E-46B4-B9A7-44469A2F8343}">
      <dsp:nvSpPr>
        <dsp:cNvPr id="0" name=""/>
        <dsp:cNvSpPr/>
      </dsp:nvSpPr>
      <dsp:spPr>
        <a:xfrm>
          <a:off x="1653068" y="2796175"/>
          <a:ext cx="869458" cy="86945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73D388-17BC-40BA-8F00-8CBAC2D02685}">
      <dsp:nvSpPr>
        <dsp:cNvPr id="0" name=""/>
        <dsp:cNvSpPr/>
      </dsp:nvSpPr>
      <dsp:spPr>
        <a:xfrm rot="10800000">
          <a:off x="2087797" y="4029523"/>
          <a:ext cx="7425897" cy="1136782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40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 EHCP (Education, Health and Care Plan) granted.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School implements recommendations.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Annual review to review provision and yearly targets.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NEXT STEP: Further external advice, possible amendments to EHCP</a:t>
          </a:r>
          <a:r>
            <a:rPr lang="en-US" sz="1000" kern="1200" dirty="0"/>
            <a:t>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10800000">
        <a:off x="2371992" y="4029523"/>
        <a:ext cx="7141702" cy="1136782"/>
      </dsp:txXfrm>
    </dsp:sp>
    <dsp:sp modelId="{26454225-E5C8-4729-9DC6-6600CD25FC81}">
      <dsp:nvSpPr>
        <dsp:cNvPr id="0" name=""/>
        <dsp:cNvSpPr/>
      </dsp:nvSpPr>
      <dsp:spPr>
        <a:xfrm>
          <a:off x="1653068" y="4163184"/>
          <a:ext cx="869458" cy="86945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5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39EB-7652-4A72-BF73-57BCECBF30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0E38-675E-447B-BFC6-5430737B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sitiveyoungmind.com/send-wellbeing-consultancy/" TargetMode="External"/><Relationship Id="rId3" Type="http://schemas.openxmlformats.org/officeDocument/2006/relationships/hyperlink" Target="http://www.positiveyoungmind.com/" TargetMode="External"/><Relationship Id="rId7" Type="http://schemas.openxmlformats.org/officeDocument/2006/relationships/hyperlink" Target="https://www.youtube.com/channel/UC9egtRvu5XTiwKPPqLQ-Vg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groups/coachingforteacherwellbeing" TargetMode="External"/><Relationship Id="rId5" Type="http://schemas.openxmlformats.org/officeDocument/2006/relationships/hyperlink" Target="http://www.facebook.com/PositiveYoungMind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positiveyoungminds@outlook.com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F3A0D-F979-D81E-D2F8-B530DBBF3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1740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74A716-3FC8-CB9C-8433-FD86CDB91B28}"/>
              </a:ext>
            </a:extLst>
          </p:cNvPr>
          <p:cNvSpPr/>
          <p:nvPr/>
        </p:nvSpPr>
        <p:spPr>
          <a:xfrm>
            <a:off x="1764029" y="923140"/>
            <a:ext cx="8663940" cy="4652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/>
          </a:p>
          <a:p>
            <a:r>
              <a:rPr lang="en-GB" sz="1200"/>
              <a:t>Services include: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Life, career and everything Coaching.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Bespoke school wellbeing packages.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Bespoke SEND support and training for schools teachers and parents (SEND support @PYM).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/>
          </a:p>
          <a:p>
            <a:endParaRPr lang="en-GB" sz="1200"/>
          </a:p>
          <a:p>
            <a:r>
              <a:rPr lang="en-GB" sz="1200"/>
              <a:t>Please refer to my website for details.</a:t>
            </a: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E6065-357B-2552-E693-A33BF2A30A35}"/>
              </a:ext>
            </a:extLst>
          </p:cNvPr>
          <p:cNvSpPr txBox="1"/>
          <p:nvPr/>
        </p:nvSpPr>
        <p:spPr>
          <a:xfrm>
            <a:off x="1642213" y="925149"/>
            <a:ext cx="497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I hope you liked this free resource!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81684-78D7-E613-E6A1-03788B32E1FA}"/>
              </a:ext>
            </a:extLst>
          </p:cNvPr>
          <p:cNvSpPr txBox="1"/>
          <p:nvPr/>
        </p:nvSpPr>
        <p:spPr>
          <a:xfrm>
            <a:off x="1993546" y="1270126"/>
            <a:ext cx="4258677" cy="461664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Ink Free" panose="03080402000500000000" pitchFamily="66" charset="0"/>
              </a:rPr>
              <a:t>Find me at:</a:t>
            </a:r>
          </a:p>
          <a:p>
            <a:r>
              <a:rPr lang="en-GB" sz="1200" dirty="0">
                <a:hlinkClick r:id="rId3"/>
              </a:rPr>
              <a:t>www.positiveyoungmind.com</a:t>
            </a:r>
            <a:endParaRPr lang="en-GB" sz="1200" dirty="0"/>
          </a:p>
          <a:p>
            <a:r>
              <a:rPr lang="en-GB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GB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positiveyoungminds@outlook.com</a:t>
            </a:r>
            <a:r>
              <a:rPr lang="en-GB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/>
          </a:p>
          <a:p>
            <a:r>
              <a:rPr lang="en-GB" sz="1200" dirty="0"/>
              <a:t>@Positive_Y_Mind (Twitter)</a:t>
            </a:r>
          </a:p>
          <a:p>
            <a:r>
              <a:rPr lang="en-GB" sz="1200" dirty="0"/>
              <a:t>Positive_young_minds (Instagram) </a:t>
            </a:r>
          </a:p>
          <a:p>
            <a:r>
              <a:rPr lang="en-GB" sz="1200" dirty="0">
                <a:hlinkClick r:id="rId5"/>
              </a:rPr>
              <a:t>www.facebook.com/PositiveYoungMind</a:t>
            </a:r>
            <a:r>
              <a:rPr lang="en-GB" sz="1200" dirty="0"/>
              <a:t> </a:t>
            </a:r>
          </a:p>
          <a:p>
            <a:r>
              <a:rPr lang="en-GB" b="1" dirty="0">
                <a:solidFill>
                  <a:srgbClr val="C00000"/>
                </a:solidFill>
                <a:latin typeface="Ink Free" panose="03080402000500000000" pitchFamily="66" charset="0"/>
              </a:rPr>
              <a:t>…. and for free teacher support </a:t>
            </a:r>
          </a:p>
          <a:p>
            <a:r>
              <a:rPr lang="en-GB" sz="1200" dirty="0">
                <a:hlinkClick r:id="rId6"/>
              </a:rPr>
              <a:t>www.facebook.com/groups/coachingforteacherwellbeing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  <a:p>
            <a:endParaRPr lang="en-GB" sz="1200" dirty="0"/>
          </a:p>
          <a:p>
            <a:endParaRPr lang="en-GB" sz="1200" dirty="0">
              <a:hlinkClick r:id="rId7"/>
            </a:endParaRPr>
          </a:p>
          <a:p>
            <a:endParaRPr lang="en-GB" sz="1200" dirty="0">
              <a:hlinkClick r:id="rId7"/>
            </a:endParaRPr>
          </a:p>
          <a:p>
            <a:endParaRPr lang="en-GB" sz="1200" dirty="0">
              <a:hlinkClick r:id="rId7"/>
            </a:endParaRPr>
          </a:p>
          <a:p>
            <a:endParaRPr lang="en-GB" sz="1200" dirty="0">
              <a:hlinkClick r:id="rId7"/>
            </a:endParaRPr>
          </a:p>
          <a:p>
            <a:endParaRPr lang="en-GB" sz="1200" b="1" dirty="0">
              <a:solidFill>
                <a:srgbClr val="C00000"/>
              </a:solidFill>
              <a:latin typeface="Ink Free" panose="03080402000500000000" pitchFamily="66" charset="0"/>
            </a:endParaRPr>
          </a:p>
          <a:p>
            <a:r>
              <a:rPr lang="en-GB" sz="1200" b="1" dirty="0">
                <a:solidFill>
                  <a:srgbClr val="C00000"/>
                </a:solidFill>
                <a:latin typeface="Ink Free" panose="03080402000500000000" pitchFamily="66" charset="0"/>
              </a:rPr>
              <a:t>… also like and subscribe to my YouTube (example clips above) </a:t>
            </a:r>
          </a:p>
          <a:p>
            <a:r>
              <a:rPr lang="en-GB" sz="1200" dirty="0">
                <a:hlinkClick r:id="rId7"/>
              </a:rPr>
              <a:t>https://www.youtube.com/channel/UC9egtRvu5XTiwKPPqLQ-VgQ</a:t>
            </a:r>
            <a:r>
              <a:rPr lang="en-GB" sz="1200" dirty="0"/>
              <a:t> </a:t>
            </a:r>
          </a:p>
          <a:p>
            <a:pPr algn="ctr"/>
            <a:r>
              <a:rPr lang="en-GB" sz="1500" b="1" dirty="0">
                <a:solidFill>
                  <a:srgbClr val="C00000"/>
                </a:solidFill>
                <a:latin typeface="Ink Free" panose="03080402000500000000" pitchFamily="66" charset="0"/>
              </a:rPr>
              <a:t>Or just PM me </a:t>
            </a:r>
            <a:r>
              <a:rPr lang="en-GB" sz="1500" b="1" dirty="0">
                <a:solidFill>
                  <a:srgbClr val="C0000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 </a:t>
            </a:r>
            <a:endParaRPr lang="en-GB" sz="1500" b="1" dirty="0">
              <a:solidFill>
                <a:srgbClr val="C00000"/>
              </a:solidFill>
              <a:latin typeface="Ink Free" panose="03080402000500000000" pitchFamily="66" charset="0"/>
            </a:endParaRPr>
          </a:p>
          <a:p>
            <a:endParaRPr lang="en-GB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8E7F5-AFB6-0AD6-CE08-BC1A78390F93}"/>
              </a:ext>
            </a:extLst>
          </p:cNvPr>
          <p:cNvSpPr txBox="1"/>
          <p:nvPr/>
        </p:nvSpPr>
        <p:spPr>
          <a:xfrm>
            <a:off x="6955420" y="3394467"/>
            <a:ext cx="3223982" cy="196207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350" dirty="0"/>
              <a:t>Support options include: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Life, career and everything coaching.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Bespoke school wellbeing packages.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Bespoke SEND support and training for schools teachers and parents </a:t>
            </a:r>
          </a:p>
          <a:p>
            <a:endParaRPr lang="en-GB" sz="1350" dirty="0"/>
          </a:p>
          <a:p>
            <a:r>
              <a:rPr lang="en-GB" sz="1350" dirty="0"/>
              <a:t>Please refer to my website for details: </a:t>
            </a:r>
            <a:r>
              <a:rPr lang="en-GB" sz="1350" dirty="0">
                <a:hlinkClick r:id="rId8"/>
              </a:rPr>
              <a:t>https://positiveyoungmind.com/send-wellbeing-consultancy/</a:t>
            </a:r>
            <a:r>
              <a:rPr lang="en-GB" sz="135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E2D96-491D-BFE7-9F55-504D0D5417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99" y="1030833"/>
            <a:ext cx="3426826" cy="16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669C674-1A17-55CF-FEF8-31939D39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503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21FF6-0276-CEA8-C090-C869C8EB9E21}"/>
              </a:ext>
            </a:extLst>
          </p:cNvPr>
          <p:cNvSpPr txBox="1"/>
          <p:nvPr/>
        </p:nvSpPr>
        <p:spPr>
          <a:xfrm>
            <a:off x="6853998" y="2701287"/>
            <a:ext cx="33856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9079" algn="ctr"/>
                <a:tab pos="4298156" algn="r"/>
              </a:tabLst>
            </a:pPr>
            <a:r>
              <a:rPr lang="en-GB" altLang="en-US" b="1" dirty="0">
                <a:solidFill>
                  <a:srgbClr val="2F5597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Lynn How </a:t>
            </a:r>
            <a:endParaRPr lang="en-GB" altLang="en-US" sz="825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9079" algn="ctr"/>
                <a:tab pos="4298156" algn="r"/>
              </a:tabLst>
            </a:pPr>
            <a:r>
              <a:rPr lang="en-GB" alt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NASENCO NPQH </a:t>
            </a:r>
            <a:endParaRPr lang="en-GB" altLang="en-US" sz="825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9079" algn="ctr"/>
                <a:tab pos="4298156" algn="r"/>
              </a:tabLst>
            </a:pPr>
            <a:r>
              <a:rPr lang="en-GB" alt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Consultant </a:t>
            </a:r>
            <a:endParaRPr lang="en-GB" altLang="en-US" sz="825" dirty="0"/>
          </a:p>
          <a:p>
            <a:endParaRPr lang="en-GB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073383-EFF6-2043-E3D9-40EA7AE24F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0990" y="3255622"/>
            <a:ext cx="2333350" cy="1439666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842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939636" y="246467"/>
            <a:ext cx="8749900" cy="612224"/>
          </a:xfrm>
          <a:prstGeom prst="flowChartAlternateProcess">
            <a:avLst/>
          </a:prstGeom>
          <a:ln w="28575">
            <a:solidFill>
              <a:srgbClr val="0070C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/>
              <a:t>One Planning Graduated Approach Guide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16807144"/>
              </p:ext>
            </p:extLst>
          </p:nvPr>
        </p:nvGraphicFramePr>
        <p:xfrm>
          <a:off x="534676" y="1098068"/>
          <a:ext cx="11166763" cy="516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7895" y="6374385"/>
            <a:ext cx="9994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Children’s SEND provision can be reduced if progress is sustained, without needing specialist support or specific interventions. Provision and progress are reviewed regularly.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689536" y="1439283"/>
            <a:ext cx="13854" cy="448531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9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389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L. HOW -PHA TEACHING TEAM</dc:creator>
  <cp:lastModifiedBy>Lynn How</cp:lastModifiedBy>
  <cp:revision>19</cp:revision>
  <dcterms:created xsi:type="dcterms:W3CDTF">2018-12-15T21:54:07Z</dcterms:created>
  <dcterms:modified xsi:type="dcterms:W3CDTF">2022-11-17T16:33:36Z</dcterms:modified>
</cp:coreProperties>
</file>