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34" r:id="rId4"/>
  </p:sldMasterIdLst>
  <p:notesMasterIdLst>
    <p:notesMasterId r:id="rId12"/>
  </p:notesMasterIdLst>
  <p:sldIdLst>
    <p:sldId id="256" r:id="rId5"/>
    <p:sldId id="257" r:id="rId6"/>
    <p:sldId id="258" r:id="rId7"/>
    <p:sldId id="263" r:id="rId8"/>
    <p:sldId id="259" r:id="rId9"/>
    <p:sldId id="261" r:id="rId10"/>
    <p:sldId id="260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a Blow" initials="PB" lastIdx="1" clrIdx="0">
    <p:extLst>
      <p:ext uri="{19B8F6BF-5375-455C-9EA6-DF929625EA0E}">
        <p15:presenceInfo xmlns:p15="http://schemas.microsoft.com/office/powerpoint/2012/main" userId="S-1-5-21-1624341273-3215511879-2420238308-11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96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9T19:28:01.742" idx="1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 LITTLE BIT OF LOVE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https://www.youtube.com/watch?v=auwgDr2BA7E </a:t>
            </a:r>
            <a:endParaRPr dirty="0"/>
          </a:p>
        </p:txBody>
      </p:sp>
      <p:sp>
        <p:nvSpPr>
          <p:cNvPr id="955" name="Google Shape;9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ZOMBIE: </a:t>
            </a:r>
            <a:r>
              <a:rPr lang="en-GB" sz="1200" b="1" dirty="0">
                <a:solidFill>
                  <a:schemeClr val="accent1">
                    <a:lumMod val="75000"/>
                  </a:schemeClr>
                </a:solidFill>
              </a:rPr>
              <a:t>https://youtu.be/UetD59u0pI4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44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 LITTLE BIT OF LOVE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https://www.youtube.com/watch?v=auwgDr2BA7E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47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flowChartDisplay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uwgDr2BA7E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1.png"/><Relationship Id="rId7" Type="http://schemas.openxmlformats.org/officeDocument/2006/relationships/hyperlink" Target="https://youtu.be/UetD59u0pI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UetD59u0pI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9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3429000"/>
                </a:moveTo>
                <a:lnTo>
                  <a:pt x="12192000" y="6858000"/>
                </a:lnTo>
                <a:lnTo>
                  <a:pt x="11175797" y="6858000"/>
                </a:lnTo>
                <a:cubicBezTo>
                  <a:pt x="11737238" y="6858000"/>
                  <a:pt x="12192000" y="5322494"/>
                  <a:pt x="12192000" y="3429000"/>
                </a:cubicBezTo>
                <a:close/>
                <a:moveTo>
                  <a:pt x="11175797" y="0"/>
                </a:moveTo>
                <a:lnTo>
                  <a:pt x="12192000" y="0"/>
                </a:lnTo>
                <a:lnTo>
                  <a:pt x="12192000" y="3429000"/>
                </a:lnTo>
                <a:cubicBezTo>
                  <a:pt x="12192000" y="1535506"/>
                  <a:pt x="11737238" y="0"/>
                  <a:pt x="11175797" y="0"/>
                </a:cubicBezTo>
                <a:close/>
                <a:moveTo>
                  <a:pt x="0" y="0"/>
                </a:moveTo>
                <a:lnTo>
                  <a:pt x="7112203" y="0"/>
                </a:lnTo>
                <a:lnTo>
                  <a:pt x="6096000" y="3429000"/>
                </a:lnTo>
                <a:lnTo>
                  <a:pt x="7112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https://www.youtube.com/watch?v=auwgDr2BA7E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97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63972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197"/>
          <p:cNvSpPr txBox="1"/>
          <p:nvPr/>
        </p:nvSpPr>
        <p:spPr>
          <a:xfrm>
            <a:off x="896939" y="2336402"/>
            <a:ext cx="47513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</a:pPr>
            <a:endParaRPr sz="48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63" name="Google Shape;963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6161" y="5253552"/>
            <a:ext cx="1430859" cy="83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97" descr="Earth globe: Americ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8806" y="179637"/>
            <a:ext cx="618470" cy="61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9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0378" r="20378"/>
          <a:stretch/>
        </p:blipFill>
        <p:spPr>
          <a:xfrm>
            <a:off x="6096000" y="0"/>
            <a:ext cx="6096000" cy="6858000"/>
          </a:xfrm>
          <a:prstGeom prst="flowChartDisplay">
            <a:avLst/>
          </a:prstGeom>
          <a:noFill/>
          <a:ln>
            <a:noFill/>
          </a:ln>
        </p:spPr>
      </p:pic>
      <p:grpSp>
        <p:nvGrpSpPr>
          <p:cNvPr id="980" name="Google Shape;980;p197"/>
          <p:cNvGrpSpPr/>
          <p:nvPr/>
        </p:nvGrpSpPr>
        <p:grpSpPr>
          <a:xfrm rot="5400000">
            <a:off x="5956673" y="-1100308"/>
            <a:ext cx="296666" cy="3148069"/>
            <a:chOff x="383320" y="1887156"/>
            <a:chExt cx="296666" cy="3148069"/>
          </a:xfrm>
        </p:grpSpPr>
        <p:sp>
          <p:nvSpPr>
            <p:cNvPr id="981" name="Google Shape;981;p197"/>
            <p:cNvSpPr/>
            <p:nvPr/>
          </p:nvSpPr>
          <p:spPr>
            <a:xfrm>
              <a:off x="383320" y="1887156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97"/>
            <p:cNvSpPr/>
            <p:nvPr/>
          </p:nvSpPr>
          <p:spPr>
            <a:xfrm>
              <a:off x="383320" y="4738559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83" name="Google Shape;983;p197"/>
            <p:cNvCxnSpPr/>
            <p:nvPr/>
          </p:nvCxnSpPr>
          <p:spPr>
            <a:xfrm>
              <a:off x="531653" y="2149023"/>
              <a:ext cx="0" cy="2643686"/>
            </a:xfrm>
            <a:prstGeom prst="straightConnector1">
              <a:avLst/>
            </a:prstGeom>
            <a:noFill/>
            <a:ln w="13652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9" name="Picture 28" descr="https://www.mariecurie.org.uk/globalassets/media/images/get-involved/02-events/national-day-of-reflection/toolkit/f486_ndofr_logo_72dpi.png">
            <a:extLst>
              <a:ext uri="{FF2B5EF4-FFF2-40B4-BE49-F238E27FC236}">
                <a16:creationId xmlns:a16="http://schemas.microsoft.com/office/drawing/2014/main" id="{F87AB2AD-11E0-49C4-A0A5-D3F85A72FED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82" y="1034415"/>
            <a:ext cx="4294505" cy="239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2D6B2-0F8C-4313-8405-7C156440E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750" y="4190746"/>
            <a:ext cx="4337947" cy="2601048"/>
          </a:xfrm>
          <a:prstGeom prst="rect">
            <a:avLst/>
          </a:prstGeom>
        </p:spPr>
      </p:pic>
      <p:pic>
        <p:nvPicPr>
          <p:cNvPr id="4" name="Picture 3">
            <a:hlinkClick r:id="rId8"/>
            <a:extLst>
              <a:ext uri="{FF2B5EF4-FFF2-40B4-BE49-F238E27FC236}">
                <a16:creationId xmlns:a16="http://schemas.microsoft.com/office/drawing/2014/main" id="{298C5962-7CD6-4A08-9193-783B67DD4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64521"/>
            <a:ext cx="6651312" cy="13595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49D20F-822A-4688-A118-557B4EE12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15686" y="464925"/>
            <a:ext cx="5188561" cy="6139542"/>
          </a:xfrm>
        </p:spPr>
        <p:txBody>
          <a:bodyPr/>
          <a:lstStyle/>
          <a:p>
            <a:pPr marL="7429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A ‘National Day of </a:t>
            </a:r>
            <a:r>
              <a:rPr lang="en-GB" sz="2000" kern="1200" dirty="0">
                <a:solidFill>
                  <a:srgbClr val="1C1C1C"/>
                </a:solidFill>
                <a:latin typeface="Twinkl"/>
                <a:hlinkClick r:id="" action="ppaction://noaction"/>
              </a:rPr>
              <a:t>Reflection</a:t>
            </a: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’ will take place in the UK on 23</a:t>
            </a:r>
            <a:r>
              <a:rPr lang="en-GB" sz="2000" kern="1200" baseline="30000" dirty="0">
                <a:solidFill>
                  <a:srgbClr val="1C1C1C"/>
                </a:solidFill>
                <a:latin typeface="Twinkl"/>
              </a:rPr>
              <a:t>rd</a:t>
            </a: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 March.</a:t>
            </a:r>
          </a:p>
          <a:p>
            <a:pPr indent="0">
              <a:spcBef>
                <a:spcPts val="0"/>
              </a:spcBef>
            </a:pPr>
            <a:endParaRPr lang="en-GB" sz="2000" kern="1200" dirty="0">
              <a:solidFill>
                <a:srgbClr val="1C1C1C"/>
              </a:solidFill>
              <a:latin typeface="Twinkl"/>
            </a:endParaRPr>
          </a:p>
          <a:p>
            <a:pPr marL="7429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This date marks the second anniversary since the UK was put into its first lockdown.</a:t>
            </a:r>
          </a:p>
          <a:p>
            <a:pPr indent="0">
              <a:spcBef>
                <a:spcPts val="0"/>
              </a:spcBef>
            </a:pP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 </a:t>
            </a:r>
          </a:p>
          <a:p>
            <a:pPr marL="7429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It is to remember those who have been lost during the pandemic.</a:t>
            </a:r>
          </a:p>
          <a:p>
            <a:pPr indent="0">
              <a:spcBef>
                <a:spcPts val="0"/>
              </a:spcBef>
            </a:pPr>
            <a:endParaRPr lang="en-GB" sz="2000" kern="1200" dirty="0">
              <a:solidFill>
                <a:srgbClr val="1C1C1C"/>
              </a:solidFill>
              <a:latin typeface="Twinkl"/>
            </a:endParaRPr>
          </a:p>
          <a:p>
            <a:pPr marL="7429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At midday on the day of reflection, there will be a minute's silence. </a:t>
            </a:r>
          </a:p>
          <a:p>
            <a:pPr indent="0">
              <a:spcBef>
                <a:spcPts val="0"/>
              </a:spcBef>
            </a:pPr>
            <a:endParaRPr lang="en-GB" sz="2000" kern="1200" dirty="0">
              <a:solidFill>
                <a:srgbClr val="1C1C1C"/>
              </a:solidFill>
              <a:latin typeface="Twinkl"/>
            </a:endParaRPr>
          </a:p>
          <a:p>
            <a:pPr marL="7429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Later, at 8 p.m., people are invited to create a ‘</a:t>
            </a:r>
            <a:r>
              <a:rPr lang="en-GB" sz="2000" kern="1200" dirty="0">
                <a:solidFill>
                  <a:srgbClr val="1C1C1C"/>
                </a:solidFill>
                <a:latin typeface="Twinkl"/>
                <a:hlinkClick r:id="" action="ppaction://noaction"/>
              </a:rPr>
              <a:t>beacon</a:t>
            </a: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 of remembrance’. They can stand outside with a candle, torch or phone, or place a light in a window for others to see.</a:t>
            </a:r>
          </a:p>
          <a:p>
            <a:pPr indent="0">
              <a:spcBef>
                <a:spcPts val="0"/>
              </a:spcBef>
            </a:pPr>
            <a:endParaRPr lang="en-GB" sz="2000" kern="1200" dirty="0">
              <a:solidFill>
                <a:srgbClr val="1C1C1C"/>
              </a:solidFill>
              <a:latin typeface="Twinkl"/>
            </a:endParaRPr>
          </a:p>
          <a:p>
            <a:pPr marL="7429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Across Britain, </a:t>
            </a:r>
            <a:r>
              <a:rPr lang="en-GB" sz="2000" kern="1200" dirty="0">
                <a:solidFill>
                  <a:srgbClr val="1C1C1C"/>
                </a:solidFill>
                <a:latin typeface="Twinkl"/>
                <a:hlinkClick r:id="" action="ppaction://noaction"/>
              </a:rPr>
              <a:t>prominent</a:t>
            </a:r>
            <a:r>
              <a:rPr lang="en-GB" sz="2000" kern="1200" dirty="0">
                <a:solidFill>
                  <a:srgbClr val="1C1C1C"/>
                </a:solidFill>
                <a:latin typeface="Twinkl"/>
              </a:rPr>
              <a:t> buildings will also be lit up to mark the event.</a:t>
            </a:r>
          </a:p>
          <a:p>
            <a:endParaRPr lang="en-GB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2B26A9E-A954-48E7-B2D5-BBF3C3D14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10494"/>
          <a:stretch/>
        </p:blipFill>
        <p:spPr bwMode="auto">
          <a:xfrm>
            <a:off x="5853988" y="2640353"/>
            <a:ext cx="5188561" cy="39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11" descr="https://www.mariecurie.org.uk/globalassets/media/images/get-involved/02-events/national-day-of-reflection/toolkit/f486_ndofr_logo_72dpi.png">
            <a:extLst>
              <a:ext uri="{FF2B5EF4-FFF2-40B4-BE49-F238E27FC236}">
                <a16:creationId xmlns:a16="http://schemas.microsoft.com/office/drawing/2014/main" id="{7EC31D3B-481E-4C37-880F-DC7313BEE63A}"/>
              </a:ext>
            </a:extLst>
          </p:cNvPr>
          <p:cNvPicPr>
            <a:picLocks noGrp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690"/>
          <a:stretch>
            <a:fillRect/>
          </a:stretch>
        </p:blipFill>
        <p:spPr bwMode="auto">
          <a:xfrm>
            <a:off x="8686800" y="0"/>
            <a:ext cx="3418114" cy="246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0E7944-83D4-40CC-B6BB-7512295DE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3"/>
          <a:stretch/>
        </p:blipFill>
        <p:spPr>
          <a:xfrm>
            <a:off x="5113567" y="129926"/>
            <a:ext cx="3573233" cy="23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64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49D20F-822A-4688-A118-557B4EE12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502" y="435429"/>
            <a:ext cx="3932237" cy="6139542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800" dirty="0"/>
              <a:t>The charity leading the ‘National Day of Reflection’, Marie Curie, are encouraging people to join in by creating colourful posters and displaying them in their windows.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800" dirty="0"/>
              <a:t>People are invited to draw, paint and create their own art for display.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800" dirty="0"/>
              <a:t>They also suggest that some people might like to display yellow flowers or send some to someone else to show that you are thinking of them.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800" dirty="0"/>
              <a:t>Some people will also be wrapping yellow ribbons around trees as their way of showing remembrance.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800" dirty="0"/>
              <a:t>You might like to reflect on your own experiences during the last year and write some of them down.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D6E2C-F079-4CA2-9A07-99E59F0B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829" y="2353678"/>
            <a:ext cx="6134867" cy="4504322"/>
          </a:xfrm>
          <a:prstGeom prst="rect">
            <a:avLst/>
          </a:prstGeom>
        </p:spPr>
      </p:pic>
      <p:pic>
        <p:nvPicPr>
          <p:cNvPr id="12" name="Picture Placeholder 11" descr="https://www.mariecurie.org.uk/globalassets/media/images/get-involved/02-events/national-day-of-reflection/toolkit/f486_ndofr_logo_72dpi.png">
            <a:extLst>
              <a:ext uri="{FF2B5EF4-FFF2-40B4-BE49-F238E27FC236}">
                <a16:creationId xmlns:a16="http://schemas.microsoft.com/office/drawing/2014/main" id="{7EC31D3B-481E-4C37-880F-DC7313BEE63A}"/>
              </a:ext>
            </a:extLst>
          </p:cNvPr>
          <p:cNvPicPr>
            <a:picLocks noGrp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690"/>
          <a:stretch>
            <a:fillRect/>
          </a:stretch>
        </p:blipFill>
        <p:spPr bwMode="auto">
          <a:xfrm>
            <a:off x="8501743" y="0"/>
            <a:ext cx="3572102" cy="263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9CCFA-6662-4C5A-BDF2-C2E7BD038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834" y="146728"/>
            <a:ext cx="2747428" cy="22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7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1D907-2B88-4EDF-B5F0-D3B448EEA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94" y="178123"/>
            <a:ext cx="4380571" cy="6465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1ACDEE-1DD8-4ABF-9873-25BDA930F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9341"/>
            <a:ext cx="3822137" cy="2292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7D7AA-CB18-4011-A7B0-26143F16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42" y="196139"/>
            <a:ext cx="3133616" cy="2145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4F0E4-35A3-4F22-9E14-9FB16B913F19}"/>
              </a:ext>
            </a:extLst>
          </p:cNvPr>
          <p:cNvSpPr txBox="1"/>
          <p:nvPr/>
        </p:nvSpPr>
        <p:spPr>
          <a:xfrm>
            <a:off x="8705850" y="248992"/>
            <a:ext cx="31813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This year, we are going to merge the National Day of Reflection with a fundraiser to show our support for the people of Ukraine. We are going to raise funds for UNICEF who are helping the children of Ukraine. </a:t>
            </a:r>
          </a:p>
          <a:p>
            <a:endParaRPr lang="en-GB" sz="2000" dirty="0"/>
          </a:p>
          <a:p>
            <a:r>
              <a:rPr lang="en-GB" sz="2000" dirty="0"/>
              <a:t>Come to school in your blue and yellow colours for a donation towards UNICEF.</a:t>
            </a:r>
          </a:p>
          <a:p>
            <a:endParaRPr lang="en-GB" sz="2000" dirty="0"/>
          </a:p>
          <a:p>
            <a:r>
              <a:rPr lang="en-GB" sz="2000" dirty="0"/>
              <a:t>We will be planting sunflowers alongside our daffodils this year. </a:t>
            </a:r>
          </a:p>
          <a:p>
            <a:endParaRPr lang="en-GB" sz="2000" dirty="0"/>
          </a:p>
          <a:p>
            <a:r>
              <a:rPr lang="en-GB" sz="2000" dirty="0"/>
              <a:t>Be someone’s sunflower this week.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3644C-73F5-4F36-8CBC-3D743222A2A0}"/>
              </a:ext>
            </a:extLst>
          </p:cNvPr>
          <p:cNvSpPr txBox="1"/>
          <p:nvPr/>
        </p:nvSpPr>
        <p:spPr>
          <a:xfrm>
            <a:off x="138744" y="4928774"/>
            <a:ext cx="5599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hlinkClick r:id="rId6"/>
              </a:rPr>
              <a:t>Stand with </a:t>
            </a:r>
            <a:endParaRPr lang="en-GB" sz="4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hlinkClick r:id="rId7"/>
              </a:rPr>
              <a:t>Ukraine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https://youtu.be/UetD59u0pI4</a:t>
            </a:r>
          </a:p>
        </p:txBody>
      </p:sp>
    </p:spTree>
    <p:extLst>
      <p:ext uri="{BB962C8B-B14F-4D97-AF65-F5344CB8AC3E}">
        <p14:creationId xmlns:p14="http://schemas.microsoft.com/office/powerpoint/2010/main" val="325186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B7A45B-3D3B-49D6-BCD4-6D9EF17F9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32" y="1978820"/>
            <a:ext cx="6711139" cy="4879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0588B-72B2-4AAC-B1C8-861ED86E2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1" y="0"/>
            <a:ext cx="3542598" cy="2357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FDBBC7-8FAA-4D4F-8AE7-D9A18B066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2" y="0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30148-0AD1-4F28-ACFD-6C5CE543A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401" y="117872"/>
            <a:ext cx="2628900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F41AA-02C0-4B39-8643-A449DE840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50" y="2500313"/>
            <a:ext cx="2286000" cy="2000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C77609-4E15-45A1-A527-D907A66B3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4542092"/>
            <a:ext cx="3752850" cy="21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84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49D20F-822A-4688-A118-557B4EE12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5429"/>
            <a:ext cx="4187075" cy="6139542"/>
          </a:xfrm>
        </p:spPr>
        <p:txBody>
          <a:bodyPr/>
          <a:lstStyle/>
          <a:p>
            <a:r>
              <a:rPr lang="en-GB" dirty="0"/>
              <a:t>     As well as reflecting on the grief of the past year, the National Day of Reflection is also about hoping for a brighter future. We will plant daffodils and sow sunflower seeds in the hope of beautiful blooms in months to come.</a:t>
            </a:r>
          </a:p>
          <a:p>
            <a:endParaRPr lang="en-GB" dirty="0"/>
          </a:p>
          <a:p>
            <a:r>
              <a:rPr lang="en-GB" dirty="0"/>
              <a:t>     Flowers like daffodils, tulips and crocuses begin to pop up when winter ends. They’re a symbol of spring, new beginnings and of hope for better times to come.</a:t>
            </a:r>
          </a:p>
          <a:p>
            <a:endParaRPr lang="en-GB" dirty="0"/>
          </a:p>
          <a:p>
            <a:r>
              <a:rPr lang="en-GB" dirty="0"/>
              <a:t>     Use today to reach out and tell someone you are thinking of them.  You could  create a special card to send to a friend, family member, neighbour or teacher to tell them they’re thinking of them. Or you could send cards to residents in a local care home. </a:t>
            </a:r>
          </a:p>
        </p:txBody>
      </p:sp>
      <p:pic>
        <p:nvPicPr>
          <p:cNvPr id="12" name="Picture Placeholder 11" descr="https://www.mariecurie.org.uk/globalassets/media/images/get-involved/02-events/national-day-of-reflection/toolkit/f486_ndofr_logo_72dpi.png">
            <a:extLst>
              <a:ext uri="{FF2B5EF4-FFF2-40B4-BE49-F238E27FC236}">
                <a16:creationId xmlns:a16="http://schemas.microsoft.com/office/drawing/2014/main" id="{7EC31D3B-481E-4C37-880F-DC7313BEE63A}"/>
              </a:ext>
            </a:extLst>
          </p:cNvPr>
          <p:cNvPicPr>
            <a:picLocks noGrp="1"/>
          </p:cNvPicPr>
          <p:nvPr>
            <p:ph type="pic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690"/>
          <a:stretch>
            <a:fillRect/>
          </a:stretch>
        </p:blipFill>
        <p:spPr bwMode="auto">
          <a:xfrm>
            <a:off x="8545286" y="0"/>
            <a:ext cx="3418114" cy="246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hank You Rainbow Thank You Card Pack of Ten | Oliver Bonas">
            <a:extLst>
              <a:ext uri="{FF2B5EF4-FFF2-40B4-BE49-F238E27FC236}">
                <a16:creationId xmlns:a16="http://schemas.microsoft.com/office/drawing/2014/main" id="{B5E6C3C0-B020-4F60-BB59-FD40BEA2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50" y="165328"/>
            <a:ext cx="2336608" cy="291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tain Sir Tom Moore: Quotes to remember the NHS hero by | Metro News">
            <a:extLst>
              <a:ext uri="{FF2B5EF4-FFF2-40B4-BE49-F238E27FC236}">
                <a16:creationId xmlns:a16="http://schemas.microsoft.com/office/drawing/2014/main" id="{DD25E3BB-155B-49BF-BABF-382E4C66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404" y="3505200"/>
            <a:ext cx="6075764" cy="319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5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ttps://www.mariecurie.org.uk/globalassets/media/images/get-involved/02-events/national-day-of-reflection/toolkit/f486_ndofr_logo_72dpi.png">
            <a:extLst>
              <a:ext uri="{FF2B5EF4-FFF2-40B4-BE49-F238E27FC236}">
                <a16:creationId xmlns:a16="http://schemas.microsoft.com/office/drawing/2014/main" id="{7EC31D3B-481E-4C37-880F-DC7313BEE63A}"/>
              </a:ext>
            </a:extLst>
          </p:cNvPr>
          <p:cNvPicPr>
            <a:picLocks noGrp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690"/>
          <a:stretch>
            <a:fillRect/>
          </a:stretch>
        </p:blipFill>
        <p:spPr bwMode="auto">
          <a:xfrm>
            <a:off x="209391" y="4296682"/>
            <a:ext cx="3187926" cy="256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F04177A-CDF9-4CAD-97B9-407340AD9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r="4446"/>
          <a:stretch/>
        </p:blipFill>
        <p:spPr bwMode="auto">
          <a:xfrm>
            <a:off x="159611" y="0"/>
            <a:ext cx="6056631" cy="43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B0A778C-2984-45FF-B85A-F147491E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98" y="3897086"/>
            <a:ext cx="4416070" cy="29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C7549-AC8D-4F5A-8E1C-F12E0714B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498" y="86654"/>
            <a:ext cx="5286733" cy="2960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5B8BCB-EFA8-4676-AD10-967B31A6E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342" y="465341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88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F140605ED036478DFC5C3026032486" ma:contentTypeVersion="13" ma:contentTypeDescription="Create a new document." ma:contentTypeScope="" ma:versionID="2fbd951dfbb725bb341bd818a80d03d2">
  <xsd:schema xmlns:xsd="http://www.w3.org/2001/XMLSchema" xmlns:xs="http://www.w3.org/2001/XMLSchema" xmlns:p="http://schemas.microsoft.com/office/2006/metadata/properties" xmlns:ns2="0549993f-ec05-4aa6-a76a-1ddd74028b30" xmlns:ns3="8e73bd4f-8fd5-464f-be90-08ef46b36cee" targetNamespace="http://schemas.microsoft.com/office/2006/metadata/properties" ma:root="true" ma:fieldsID="1869f4dc0108ac901393fb6638254264" ns2:_="" ns3:_="">
    <xsd:import namespace="0549993f-ec05-4aa6-a76a-1ddd74028b30"/>
    <xsd:import namespace="8e73bd4f-8fd5-464f-be90-08ef46b36c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9993f-ec05-4aa6-a76a-1ddd74028b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3bd4f-8fd5-464f-be90-08ef46b36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CB1EF7-01BA-40D9-9373-6690B1CDBA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2DB797-E02F-44CD-B0B9-92BC1E503D73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0549993f-ec05-4aa6-a76a-1ddd74028b30"/>
    <ds:schemaRef ds:uri="http://schemas.microsoft.com/office/2006/metadata/properties"/>
    <ds:schemaRef ds:uri="http://purl.org/dc/terms/"/>
    <ds:schemaRef ds:uri="8e73bd4f-8fd5-464f-be90-08ef46b36cee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5913735-37B4-46C6-87F5-9823244E24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49993f-ec05-4aa6-a76a-1ddd74028b30"/>
    <ds:schemaRef ds:uri="8e73bd4f-8fd5-464f-be90-08ef46b36c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466</Words>
  <Application>Microsoft Office PowerPoint</Application>
  <PresentationFormat>Widescreen</PresentationFormat>
  <Paragraphs>38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Raleway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Peta Blow</dc:creator>
  <cp:lastModifiedBy>MR. L. HOW -PHA TEACHING TEAM</cp:lastModifiedBy>
  <cp:revision>14</cp:revision>
  <dcterms:modified xsi:type="dcterms:W3CDTF">2022-03-22T18:55:16Z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0x01010029F140605ED036478DFC5C3026032486</vt:lpwstr>
  </property>
</Properties>
</file>